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954838" cy="9240838"/>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07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7" d="100"/>
          <a:sy n="67" d="100"/>
        </p:scale>
        <p:origin x="83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lie Morales" userId="90eac39bdce41941" providerId="LiveId" clId="{C3D32845-ABD2-4DCF-A25C-B7A018176D74}"/>
    <pc:docChg chg="undo custSel modSld">
      <pc:chgData name="Leslie Morales" userId="90eac39bdce41941" providerId="LiveId" clId="{C3D32845-ABD2-4DCF-A25C-B7A018176D74}" dt="2026-02-24T19:19:26.531" v="1197" actId="20577"/>
      <pc:docMkLst>
        <pc:docMk/>
      </pc:docMkLst>
      <pc:sldChg chg="modSp mod">
        <pc:chgData name="Leslie Morales" userId="90eac39bdce41941" providerId="LiveId" clId="{C3D32845-ABD2-4DCF-A25C-B7A018176D74}" dt="2026-02-24T19:19:26.531" v="1197" actId="20577"/>
        <pc:sldMkLst>
          <pc:docMk/>
          <pc:sldMk cId="914024549" sldId="257"/>
        </pc:sldMkLst>
        <pc:graphicFrameChg chg="mod modGraphic">
          <ac:chgData name="Leslie Morales" userId="90eac39bdce41941" providerId="LiveId" clId="{C3D32845-ABD2-4DCF-A25C-B7A018176D74}" dt="2026-02-24T18:41:53.333" v="1048" actId="20577"/>
          <ac:graphicFrameMkLst>
            <pc:docMk/>
            <pc:sldMk cId="914024549" sldId="257"/>
            <ac:graphicFrameMk id="13" creationId="{482BEAB2-D15A-0AC1-A18C-B241BD546009}"/>
          </ac:graphicFrameMkLst>
        </pc:graphicFrameChg>
        <pc:graphicFrameChg chg="mod modGraphic">
          <ac:chgData name="Leslie Morales" userId="90eac39bdce41941" providerId="LiveId" clId="{C3D32845-ABD2-4DCF-A25C-B7A018176D74}" dt="2026-02-24T19:19:26.531" v="1197" actId="20577"/>
          <ac:graphicFrameMkLst>
            <pc:docMk/>
            <pc:sldMk cId="914024549" sldId="257"/>
            <ac:graphicFrameMk id="14" creationId="{AAD4DB9D-4A56-36FC-ED98-C9A43C2784F7}"/>
          </ac:graphicFrameMkLst>
        </pc:graphicFrameChg>
      </pc:sldChg>
      <pc:sldChg chg="modSp mod">
        <pc:chgData name="Leslie Morales" userId="90eac39bdce41941" providerId="LiveId" clId="{C3D32845-ABD2-4DCF-A25C-B7A018176D74}" dt="2026-02-24T18:48:41.238" v="1123" actId="255"/>
        <pc:sldMkLst>
          <pc:docMk/>
          <pc:sldMk cId="49778674" sldId="258"/>
        </pc:sldMkLst>
        <pc:spChg chg="mod">
          <ac:chgData name="Leslie Morales" userId="90eac39bdce41941" providerId="LiveId" clId="{C3D32845-ABD2-4DCF-A25C-B7A018176D74}" dt="2026-02-24T18:46:56.065" v="1116" actId="1076"/>
          <ac:spMkLst>
            <pc:docMk/>
            <pc:sldMk cId="49778674" sldId="258"/>
            <ac:spMk id="4" creationId="{1E48FDEF-33FB-64C2-688E-52695C30F44E}"/>
          </ac:spMkLst>
        </pc:spChg>
        <pc:spChg chg="mod">
          <ac:chgData name="Leslie Morales" userId="90eac39bdce41941" providerId="LiveId" clId="{C3D32845-ABD2-4DCF-A25C-B7A018176D74}" dt="2026-02-24T18:48:41.238" v="1123" actId="255"/>
          <ac:spMkLst>
            <pc:docMk/>
            <pc:sldMk cId="49778674" sldId="258"/>
            <ac:spMk id="7" creationId="{6E98541A-66F8-A8DD-BB74-40BE75466E0A}"/>
          </ac:spMkLst>
        </pc:spChg>
        <pc:graphicFrameChg chg="modGraphic">
          <ac:chgData name="Leslie Morales" userId="90eac39bdce41941" providerId="LiveId" clId="{C3D32845-ABD2-4DCF-A25C-B7A018176D74}" dt="2026-02-23T17:34:41.034" v="880" actId="20577"/>
          <ac:graphicFrameMkLst>
            <pc:docMk/>
            <pc:sldMk cId="49778674" sldId="258"/>
            <ac:graphicFrameMk id="5" creationId="{1D7F28C6-7666-BD99-8CE7-4E9D0397FE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s-MX"/>
          </a:p>
        </p:txBody>
      </p:sp>
      <p:sp>
        <p:nvSpPr>
          <p:cNvPr id="3" name="Marcador de fecha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ED420C7C-C95C-4357-A067-066D47FD59B4}" type="datetimeFigureOut">
              <a:rPr lang="es-MX" smtClean="0"/>
              <a:t>24/02/2026</a:t>
            </a:fld>
            <a:endParaRPr lang="es-MX"/>
          </a:p>
        </p:txBody>
      </p:sp>
      <p:sp>
        <p:nvSpPr>
          <p:cNvPr id="4" name="Marcador de imagen de diapositiva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s-MX"/>
          </a:p>
        </p:txBody>
      </p:sp>
      <p:sp>
        <p:nvSpPr>
          <p:cNvPr id="5" name="Marcador de notas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EF8B2220-541E-4458-874D-3A9A7ECF8CC8}" type="slidenum">
              <a:rPr lang="es-MX" smtClean="0"/>
              <a:t>‹Nº›</a:t>
            </a:fld>
            <a:endParaRPr lang="es-MX"/>
          </a:p>
        </p:txBody>
      </p:sp>
    </p:spTree>
    <p:extLst>
      <p:ext uri="{BB962C8B-B14F-4D97-AF65-F5344CB8AC3E}">
        <p14:creationId xmlns:p14="http://schemas.microsoft.com/office/powerpoint/2010/main" val="3931869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txBody>
          <a:bodyPr/>
          <a:lstStyle/>
          <a:p>
            <a:endParaRPr lang="es-MX"/>
          </a:p>
        </p:txBody>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EF8B2220-541E-4458-874D-3A9A7ECF8CC8}" type="slidenum">
              <a:rPr lang="es-MX" smtClean="0"/>
              <a:t>1</a:t>
            </a:fld>
            <a:endParaRPr lang="es-MX"/>
          </a:p>
        </p:txBody>
      </p:sp>
    </p:spTree>
    <p:extLst>
      <p:ext uri="{BB962C8B-B14F-4D97-AF65-F5344CB8AC3E}">
        <p14:creationId xmlns:p14="http://schemas.microsoft.com/office/powerpoint/2010/main" val="2619805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txBody>
          <a:bodyPr/>
          <a:lstStyle/>
          <a:p>
            <a:endParaRPr lang="es-MX"/>
          </a:p>
        </p:txBody>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EF8B2220-541E-4458-874D-3A9A7ECF8CC8}" type="slidenum">
              <a:rPr lang="es-MX" smtClean="0"/>
              <a:t>2</a:t>
            </a:fld>
            <a:endParaRPr lang="es-MX"/>
          </a:p>
        </p:txBody>
      </p:sp>
    </p:spTree>
    <p:extLst>
      <p:ext uri="{BB962C8B-B14F-4D97-AF65-F5344CB8AC3E}">
        <p14:creationId xmlns:p14="http://schemas.microsoft.com/office/powerpoint/2010/main" val="1107151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B410BF-0B92-8B98-1323-2B0E4E501088}"/>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C8BA5A90-F0E9-763E-970E-E084E5D355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269B644A-F6FA-9F32-B8DF-4C172C4CAF9E}"/>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7E0B7AEA-4CB1-EA8D-283D-5E0928C3B0F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2FFCCC7-C648-59C4-D137-9177FC079948}"/>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521973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00CD2E-CAFA-D36C-8190-2744C3CB8CF7}"/>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795D68DC-BD91-8181-121F-D72347EB3499}"/>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DCC02F2-6C4E-AA93-E7E6-FC2966413F72}"/>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C5B11A8C-499E-D4FA-10C1-B3B8FA38130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56DEDAE-C328-D496-FF1C-C4CBE008D339}"/>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4077779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977DD99-46F0-4873-118F-B690C08DAA54}"/>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A48D4AD-CBED-6BD3-4C72-FD64DED5C06B}"/>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6B6C1CF6-4A7D-A189-B8A2-6ED6B8ECBB14}"/>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12D32D6B-907F-17F0-B99A-E237EC2B970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FD257F5-0A32-14B2-D4AA-F44CE93C2C2D}"/>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300377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EF8A00-3EDC-4C87-CAAB-2CCB70F941D3}"/>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6B003A65-88B6-CEAE-894D-DDB16BC5E86A}"/>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54EF0DE8-54C2-2224-7FBA-197E7B4DCB30}"/>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38885794-0409-3299-B045-F982C463AEC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AD434DD-C253-25A8-3EE7-72473083B2CA}"/>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332036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E2F341-809F-D5E2-B5F7-53E7959D3C63}"/>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C35CBF1F-D471-C647-3081-FFA1C4C864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499E624-52C4-023C-2007-35E086EB79F7}"/>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C067EBCE-9F92-B5D4-622E-C8B29AA7377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6393F9F-620B-C76A-D3AF-7E496F6035DA}"/>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11101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6B2D4E-FFBE-464A-E3E4-D59925F41114}"/>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708822B-A359-1711-2E2F-639F966E6FB3}"/>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DDC9F899-643B-CD80-D680-383FCB07E68D}"/>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66B67C40-9D83-49DC-9854-4F750CB80464}"/>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6" name="Marcador de pie de página 5">
            <a:extLst>
              <a:ext uri="{FF2B5EF4-FFF2-40B4-BE49-F238E27FC236}">
                <a16:creationId xmlns:a16="http://schemas.microsoft.com/office/drawing/2014/main" id="{236433BC-D68A-DE5E-8002-4CC2A9099F9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7551E1B-0E03-E4C7-C496-F03F93570F4E}"/>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5200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3FA578-F6DD-8FDB-4924-75D1599B8483}"/>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EB9D6C4-10F8-78CE-D3C9-95EDB8589F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C1C893EE-36AF-042D-B951-5CA61209FD97}"/>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593627A6-81DE-28C4-B6D9-8CA2468D9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BB57448A-AF5D-AE8B-4235-859297D760A1}"/>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E770B838-184F-CA9C-CBA4-99634DC7A057}"/>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8" name="Marcador de pie de página 7">
            <a:extLst>
              <a:ext uri="{FF2B5EF4-FFF2-40B4-BE49-F238E27FC236}">
                <a16:creationId xmlns:a16="http://schemas.microsoft.com/office/drawing/2014/main" id="{E37763BF-0675-295B-3BB0-1A635999D9B9}"/>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FF4C841-BF84-D1DB-245D-6E56A26FBF4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56209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D7E713-2DB5-D399-061F-A98D4F4D6A55}"/>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607D6832-EFC7-4743-CFED-1667CD12FE15}"/>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4" name="Marcador de pie de página 3">
            <a:extLst>
              <a:ext uri="{FF2B5EF4-FFF2-40B4-BE49-F238E27FC236}">
                <a16:creationId xmlns:a16="http://schemas.microsoft.com/office/drawing/2014/main" id="{A36D2477-5F9A-2331-FA08-93CD5FD3BB7E}"/>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BC3EC13-AC05-949C-0829-D83AEACC3BC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28645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145E361-4241-9D23-FE0F-8F75A4C72E57}"/>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3" name="Marcador de pie de página 2">
            <a:extLst>
              <a:ext uri="{FF2B5EF4-FFF2-40B4-BE49-F238E27FC236}">
                <a16:creationId xmlns:a16="http://schemas.microsoft.com/office/drawing/2014/main" id="{42F3CBEE-D4DF-F45C-2E67-C7331FE455C2}"/>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A72ED326-1B11-8DD5-EF47-C2657B73F149}"/>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479951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8D3B0E-7FB8-03BA-AD9C-691A8A11A154}"/>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408635CC-466A-A124-18BE-757C73E0B6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539738B6-D7B1-3DDB-0282-5F49E2C0D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88319CA-2A92-6F44-0346-A92E9BD95209}"/>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6" name="Marcador de pie de página 5">
            <a:extLst>
              <a:ext uri="{FF2B5EF4-FFF2-40B4-BE49-F238E27FC236}">
                <a16:creationId xmlns:a16="http://schemas.microsoft.com/office/drawing/2014/main" id="{962E993D-7D87-743B-D244-ACAA404F581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FCCC7C5-43B0-C4B6-FEC1-CD1C84FADEEF}"/>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2088893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67927C-8592-4C2D-35FF-B7756DD9DB0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F0EC4E90-B5F6-7A62-CBE0-B82F48746E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8599AA67-5167-38A4-8C32-EE60F4A43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19765CB-D43A-B40F-F3EA-A7EEE77DE85A}"/>
              </a:ext>
            </a:extLst>
          </p:cNvPr>
          <p:cNvSpPr>
            <a:spLocks noGrp="1"/>
          </p:cNvSpPr>
          <p:nvPr>
            <p:ph type="dt" sz="half" idx="10"/>
          </p:nvPr>
        </p:nvSpPr>
        <p:spPr/>
        <p:txBody>
          <a:bodyPr/>
          <a:lstStyle/>
          <a:p>
            <a:fld id="{94024F4F-A3F4-E844-A051-D8CE928D63CA}" type="datetimeFigureOut">
              <a:rPr lang="es-MX" smtClean="0"/>
              <a:t>24/02/2026</a:t>
            </a:fld>
            <a:endParaRPr lang="es-MX"/>
          </a:p>
        </p:txBody>
      </p:sp>
      <p:sp>
        <p:nvSpPr>
          <p:cNvPr id="6" name="Marcador de pie de página 5">
            <a:extLst>
              <a:ext uri="{FF2B5EF4-FFF2-40B4-BE49-F238E27FC236}">
                <a16:creationId xmlns:a16="http://schemas.microsoft.com/office/drawing/2014/main" id="{AED49A6D-B7DD-0F57-F202-2B6FA06EBEE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6155A5BA-D020-F6CB-0700-A4DB208F006C}"/>
              </a:ext>
            </a:extLst>
          </p:cNvPr>
          <p:cNvSpPr>
            <a:spLocks noGrp="1"/>
          </p:cNvSpPr>
          <p:nvPr>
            <p:ph type="sldNum" sz="quarter" idx="12"/>
          </p:nvPr>
        </p:nvSpPr>
        <p:spPr/>
        <p:txBody>
          <a:bodyPr/>
          <a:lstStyle/>
          <a:p>
            <a:fld id="{FA388C1D-C709-C040-B74B-56B52739E0B9}" type="slidenum">
              <a:rPr lang="es-MX" smtClean="0"/>
              <a:t>‹Nº›</a:t>
            </a:fld>
            <a:endParaRPr lang="es-MX"/>
          </a:p>
        </p:txBody>
      </p:sp>
    </p:spTree>
    <p:extLst>
      <p:ext uri="{BB962C8B-B14F-4D97-AF65-F5344CB8AC3E}">
        <p14:creationId xmlns:p14="http://schemas.microsoft.com/office/powerpoint/2010/main" val="1827531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D4F16A7-5154-A4E9-776A-275AF4923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25B2E018-B88C-6E7E-860B-6E357F272D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1A70FE7-223A-6774-3C17-A4D35ED708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24F4F-A3F4-E844-A051-D8CE928D63CA}" type="datetimeFigureOut">
              <a:rPr lang="es-MX" smtClean="0"/>
              <a:t>24/02/2026</a:t>
            </a:fld>
            <a:endParaRPr lang="es-MX"/>
          </a:p>
        </p:txBody>
      </p:sp>
      <p:sp>
        <p:nvSpPr>
          <p:cNvPr id="5" name="Marcador de pie de página 4">
            <a:extLst>
              <a:ext uri="{FF2B5EF4-FFF2-40B4-BE49-F238E27FC236}">
                <a16:creationId xmlns:a16="http://schemas.microsoft.com/office/drawing/2014/main" id="{602AA495-D456-D0FD-BF9E-7F02538D23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019CFF7F-6A21-5EC6-F6D7-C10D7DE02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88C1D-C709-C040-B74B-56B52739E0B9}" type="slidenum">
              <a:rPr lang="es-MX" smtClean="0"/>
              <a:t>‹Nº›</a:t>
            </a:fld>
            <a:endParaRPr lang="es-MX"/>
          </a:p>
        </p:txBody>
      </p:sp>
    </p:spTree>
    <p:extLst>
      <p:ext uri="{BB962C8B-B14F-4D97-AF65-F5344CB8AC3E}">
        <p14:creationId xmlns:p14="http://schemas.microsoft.com/office/powerpoint/2010/main" val="408966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81ADCF-3BB9-AFD0-4CDD-5E058B795599}"/>
              </a:ext>
            </a:extLst>
          </p:cNvPr>
          <p:cNvSpPr/>
          <p:nvPr/>
        </p:nvSpPr>
        <p:spPr>
          <a:xfrm>
            <a:off x="4344366" y="378355"/>
            <a:ext cx="7143302" cy="1354217"/>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none" lIns="91440" tIns="45720" rIns="91440" bIns="45720">
            <a:spAutoFit/>
          </a:bodyPr>
          <a:lstStyle/>
          <a:p>
            <a:pPr algn="ctr"/>
            <a:r>
              <a:rPr lang="es-MX" sz="28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“Enchulando el Espacio Público”.</a:t>
            </a:r>
          </a:p>
          <a:p>
            <a:pPr algn="ctr"/>
            <a:endParaRPr lang="es-MX" sz="5400" b="0" cap="none" spc="0" dirty="0">
              <a:ln w="0">
                <a:solidFill>
                  <a:srgbClr val="C00000"/>
                </a:solidFill>
              </a:ln>
              <a:solidFill>
                <a:srgbClr val="C00000"/>
              </a:solidFill>
              <a:effectLst>
                <a:outerShdw blurRad="38100" dist="25400" dir="5400000" algn="ctr" rotWithShape="0">
                  <a:srgbClr val="6E747A">
                    <a:alpha val="43000"/>
                  </a:srgbClr>
                </a:outerShdw>
              </a:effectLst>
            </a:endParaRPr>
          </a:p>
        </p:txBody>
      </p:sp>
      <p:sp>
        <p:nvSpPr>
          <p:cNvPr id="8" name="CuadroTexto 7">
            <a:extLst>
              <a:ext uri="{FF2B5EF4-FFF2-40B4-BE49-F238E27FC236}">
                <a16:creationId xmlns:a16="http://schemas.microsoft.com/office/drawing/2014/main" id="{6F3DC0A3-3291-B868-AFE0-09C588BD1424}"/>
              </a:ext>
            </a:extLst>
          </p:cNvPr>
          <p:cNvSpPr txBox="1"/>
          <p:nvPr/>
        </p:nvSpPr>
        <p:spPr>
          <a:xfrm>
            <a:off x="3257550" y="1119929"/>
            <a:ext cx="7086599" cy="2308324"/>
          </a:xfrm>
          <a:prstGeom prst="rect">
            <a:avLst/>
          </a:prstGeom>
          <a:noFill/>
        </p:spPr>
        <p:txBody>
          <a:bodyPr wrap="square" rtlCol="0">
            <a:spAutoFit/>
          </a:bodyPr>
          <a:lstStyle/>
          <a:p>
            <a:pPr algn="just"/>
            <a:r>
              <a:rPr lang="es-MX" sz="1200" dirty="0">
                <a:solidFill>
                  <a:srgbClr val="700705"/>
                </a:solidFill>
                <a:latin typeface="Arial" panose="020B0604020202020204" pitchFamily="34" charset="0"/>
                <a:cs typeface="Arial" panose="020B0604020202020204" pitchFamily="34" charset="0"/>
              </a:rPr>
              <a:t>Con fundamento en los artículos 5 párrafo  decimocuarto de la Constitución Política del Estado Libre y Soberano de México; 3, 31 fracción XXIV Bis de la Ley Orgánica Municipal del Estado de México;  3 fracción II y VIII, 14 fracción I de la Ley que crea los Organismos Públicos Descentralizados de Asistencia Social, de carácter Municipal denominados ”Sistemas Municipales para el Desarrollo Integral de la Familia”; 3 fracciones I, II, III, IX, XI y XXVIII, 6,8, 10, 11 fracción VI y VII, 12 fracción I, 14 fracción IV, V, VI, VII, VIII y IX y 17 de la Ley de Bienestar y Desarrollo Social del Estado de México; 8 fracción V, 9 fracción II, 18, 19 y 20 del Reglamento de la Ley de Desarrollo Social del Estado de México; 2, 3, 8, 10 fracción I, 16 y 41 fracción I de la Ley de Asistencia Social del Estado de México y Municipios; 113 del Bando Municipal de Ecatepec de Morelos, Estado de México 2025 ; y 4, 39 fracción III, V, 59 y 60 del Reglamento Interno del Sistema Municipal para el Desarrollo Integral de la Familia del Municipio de Ecatepec de Morelos, Estado de México publicado en el Órgano Oficial de Información  “Gaceta Municipal” Núm. 43.</a:t>
            </a:r>
          </a:p>
        </p:txBody>
      </p:sp>
      <p:sp>
        <p:nvSpPr>
          <p:cNvPr id="9" name="Rectángulo 8">
            <a:extLst>
              <a:ext uri="{FF2B5EF4-FFF2-40B4-BE49-F238E27FC236}">
                <a16:creationId xmlns:a16="http://schemas.microsoft.com/office/drawing/2014/main" id="{0FB742AB-CC91-1604-C8CA-82FE040199EA}"/>
              </a:ext>
            </a:extLst>
          </p:cNvPr>
          <p:cNvSpPr/>
          <p:nvPr/>
        </p:nvSpPr>
        <p:spPr>
          <a:xfrm>
            <a:off x="1847851" y="3320647"/>
            <a:ext cx="8426648" cy="3323987"/>
          </a:xfrm>
          <a:prstGeom prst="rect">
            <a:avLst/>
          </a:prstGeom>
          <a:noFill/>
          <a:ln>
            <a:noFill/>
          </a:ln>
        </p:spPr>
        <p:txBody>
          <a:bodyPr wrap="square" lIns="91440" tIns="45720" rIns="91440" bIns="45720">
            <a:spAutoFit/>
          </a:bodyPr>
          <a:lstStyle/>
          <a:p>
            <a:pPr algn="ctr"/>
            <a:endParaRPr lang="es-MX" dirty="0">
              <a:ln w="0"/>
              <a:solidFill>
                <a:srgbClr val="700705"/>
              </a:solidFill>
              <a:effectLst>
                <a:outerShdw blurRad="38100" dist="25400" dir="5400000" algn="ctr" rotWithShape="0">
                  <a:srgbClr val="6E747A">
                    <a:alpha val="43000"/>
                  </a:srgbClr>
                </a:outerShdw>
              </a:effectLst>
            </a:endParaRPr>
          </a:p>
          <a:p>
            <a:pPr algn="ctr">
              <a:lnSpc>
                <a:spcPct val="150000"/>
              </a:lnSpc>
            </a:pPr>
            <a:r>
              <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El Sistema Municipal para el Desarrollo Integral de la Familia del Municipio de Ecatepec de Morelos, Estado de México, emite la</a:t>
            </a:r>
          </a:p>
          <a:p>
            <a:pPr algn="ctr"/>
            <a:endPar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a:p>
            <a:pPr algn="ctr"/>
            <a:r>
              <a:rPr lang="es-MX" sz="40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CONVOCATORIA 2026</a:t>
            </a:r>
          </a:p>
          <a:p>
            <a:pPr algn="ctr"/>
            <a:endParaRPr lang="es-MX" sz="40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endParaRPr>
          </a:p>
          <a:p>
            <a:pPr algn="just"/>
            <a:r>
              <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Personas de 18 años y hasta 60 años 11 meses que habitan en el Municipio de Ecatepec de Morelos, Estado de México , que cuenten con la habilidad para realizar los oficios de pintura, rotulismo, muralismo, que sepan leer y escribir, y/o interesados en realizar intervenciones culturales y de mantenimiento en el espacio público. </a:t>
            </a:r>
          </a:p>
        </p:txBody>
      </p:sp>
      <p:pic>
        <p:nvPicPr>
          <p:cNvPr id="1026" name="WordPictureWatermark26960655" descr="Nomenclatura DIF 2026"/>
          <p:cNvPicPr>
            <a:picLocks noChangeAspect="1" noChangeArrowheads="1"/>
          </p:cNvPicPr>
          <p:nvPr/>
        </p:nvPicPr>
        <p:blipFill>
          <a:blip r:embed="rId3">
            <a:extLst>
              <a:ext uri="{28A0092B-C50C-407E-A947-70E740481C1C}">
                <a14:useLocalDpi xmlns:a14="http://schemas.microsoft.com/office/drawing/2010/main" val="0"/>
              </a:ext>
            </a:extLst>
          </a:blip>
          <a:srcRect r="30643" b="91075"/>
          <a:stretch>
            <a:fillRect/>
          </a:stretch>
        </p:blipFill>
        <p:spPr bwMode="auto">
          <a:xfrm>
            <a:off x="0" y="185514"/>
            <a:ext cx="4527550" cy="869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774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A81600-D207-EDF5-C248-D70961ABF7B3}"/>
              </a:ext>
            </a:extLst>
          </p:cNvPr>
          <p:cNvSpPr txBox="1"/>
          <p:nvPr/>
        </p:nvSpPr>
        <p:spPr>
          <a:xfrm>
            <a:off x="2762432" y="145079"/>
            <a:ext cx="6100354" cy="523220"/>
          </a:xfrm>
          <a:prstGeom prst="rect">
            <a:avLst/>
          </a:prstGeom>
          <a:noFill/>
        </p:spPr>
        <p:txBody>
          <a:bodyPr wrap="square">
            <a:spAutoFit/>
          </a:bodyPr>
          <a:lstStyle/>
          <a:p>
            <a:pPr algn="ctr"/>
            <a:r>
              <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"Enchulando el Espacio Público”.</a:t>
            </a:r>
          </a:p>
          <a:p>
            <a:pPr algn="ctr"/>
            <a:r>
              <a:rPr lang="es-MX" sz="14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 .</a:t>
            </a:r>
          </a:p>
        </p:txBody>
      </p:sp>
      <p:sp>
        <p:nvSpPr>
          <p:cNvPr id="8" name="CuadroTexto 7">
            <a:extLst>
              <a:ext uri="{FF2B5EF4-FFF2-40B4-BE49-F238E27FC236}">
                <a16:creationId xmlns:a16="http://schemas.microsoft.com/office/drawing/2014/main" id="{0F06F635-BECF-13F1-567B-8DABD4489477}"/>
              </a:ext>
            </a:extLst>
          </p:cNvPr>
          <p:cNvSpPr txBox="1"/>
          <p:nvPr/>
        </p:nvSpPr>
        <p:spPr>
          <a:xfrm>
            <a:off x="2524035" y="452856"/>
            <a:ext cx="6577148" cy="584775"/>
          </a:xfrm>
          <a:prstGeom prst="rect">
            <a:avLst/>
          </a:prstGeom>
          <a:noFill/>
        </p:spPr>
        <p:txBody>
          <a:bodyPr wrap="square">
            <a:spAutoFit/>
          </a:bodyPr>
          <a:lstStyle/>
          <a:p>
            <a:pPr algn="ctr"/>
            <a:r>
              <a:rPr lang="es-MX" sz="320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BASES</a:t>
            </a:r>
          </a:p>
        </p:txBody>
      </p:sp>
      <p:graphicFrame>
        <p:nvGraphicFramePr>
          <p:cNvPr id="13" name="Tabla 13">
            <a:extLst>
              <a:ext uri="{FF2B5EF4-FFF2-40B4-BE49-F238E27FC236}">
                <a16:creationId xmlns:a16="http://schemas.microsoft.com/office/drawing/2014/main" id="{482BEAB2-D15A-0AC1-A18C-B241BD546009}"/>
              </a:ext>
            </a:extLst>
          </p:cNvPr>
          <p:cNvGraphicFramePr>
            <a:graphicFrameLocks noGrp="1"/>
          </p:cNvGraphicFramePr>
          <p:nvPr>
            <p:extLst>
              <p:ext uri="{D42A27DB-BD31-4B8C-83A1-F6EECF244321}">
                <p14:modId xmlns:p14="http://schemas.microsoft.com/office/powerpoint/2010/main" val="3446759096"/>
              </p:ext>
            </p:extLst>
          </p:nvPr>
        </p:nvGraphicFramePr>
        <p:xfrm>
          <a:off x="9845" y="970718"/>
          <a:ext cx="6086155" cy="5827275"/>
        </p:xfrm>
        <a:graphic>
          <a:graphicData uri="http://schemas.openxmlformats.org/drawingml/2006/table">
            <a:tbl>
              <a:tblPr firstRow="1" bandRow="1">
                <a:tableStyleId>{5C22544A-7EE6-4342-B048-85BDC9FD1C3A}</a:tableStyleId>
              </a:tblPr>
              <a:tblGrid>
                <a:gridCol w="6086155">
                  <a:extLst>
                    <a:ext uri="{9D8B030D-6E8A-4147-A177-3AD203B41FA5}">
                      <a16:colId xmlns:a16="http://schemas.microsoft.com/office/drawing/2014/main" val="1302182458"/>
                    </a:ext>
                  </a:extLst>
                </a:gridCol>
              </a:tblGrid>
              <a:tr h="1143832">
                <a:tc>
                  <a:txBody>
                    <a:bodyPr/>
                    <a:lstStyle/>
                    <a:p>
                      <a:pPr marL="0" indent="0" algn="just">
                        <a:buFontTx/>
                        <a:buNone/>
                      </a:pPr>
                      <a:r>
                        <a:rPr lang="es-MX" sz="1000" dirty="0">
                          <a:solidFill>
                            <a:srgbClr val="700705"/>
                          </a:solidFill>
                          <a:latin typeface="Arial" panose="020B0604020202020204" pitchFamily="34" charset="0"/>
                          <a:cs typeface="Arial" panose="020B0604020202020204" pitchFamily="34" charset="0"/>
                        </a:rPr>
                        <a:t>OBJETIVO GENERAL. </a:t>
                      </a:r>
                    </a:p>
                    <a:p>
                      <a:pPr marL="0" indent="0" algn="just">
                        <a:buFontTx/>
                        <a:buNone/>
                      </a:pPr>
                      <a:endParaRPr lang="es-MX" sz="1000" dirty="0">
                        <a:solidFill>
                          <a:srgbClr val="700705"/>
                        </a:solidFill>
                        <a:latin typeface="Arial" panose="020B0604020202020204" pitchFamily="34" charset="0"/>
                        <a:cs typeface="Arial" panose="020B0604020202020204" pitchFamily="34" charset="0"/>
                      </a:endParaRPr>
                    </a:p>
                    <a:p>
                      <a:pPr marL="0" indent="0" algn="just">
                        <a:buFontTx/>
                        <a:buNone/>
                      </a:pPr>
                      <a:r>
                        <a:rPr lang="es-MX" sz="1000" b="0" dirty="0">
                          <a:solidFill>
                            <a:srgbClr val="700705"/>
                          </a:solidFill>
                          <a:latin typeface="Arial" panose="020B0604020202020204" pitchFamily="34" charset="0"/>
                          <a:cs typeface="Arial" panose="020B0604020202020204" pitchFamily="34" charset="0"/>
                        </a:rPr>
                        <a:t>Contribuir al acceso del derecho a la ciudad, la mejora de las condiciones de bienestar social y a la reducción de la vulnerabilidad de personas habitantes del Municipio de Ecatepec de Morelos, y mediante su participación en acciones de corresponsabilidad comunitaria orientadas al mejoramiento de la infraestructura urbana, los espacios públicos y los servicios comunitarios, fortaleciendo la cohesión social y la participación ciudadana.</a:t>
                      </a:r>
                    </a:p>
                  </a:txBody>
                  <a:tcPr>
                    <a:noFill/>
                  </a:tcPr>
                </a:tc>
                <a:extLst>
                  <a:ext uri="{0D108BD9-81ED-4DB2-BD59-A6C34878D82A}">
                    <a16:rowId xmlns:a16="http://schemas.microsoft.com/office/drawing/2014/main" val="1795162511"/>
                  </a:ext>
                </a:extLst>
              </a:tr>
              <a:tr h="2200155">
                <a:tc>
                  <a:txBody>
                    <a:bodyPr/>
                    <a:lstStyle/>
                    <a:p>
                      <a:pPr algn="just"/>
                      <a:r>
                        <a:rPr lang="es-MX" sz="1000" b="1" dirty="0">
                          <a:solidFill>
                            <a:srgbClr val="700705"/>
                          </a:solidFill>
                          <a:latin typeface="Arial" panose="020B0604020202020204" pitchFamily="34" charset="0"/>
                          <a:cs typeface="Arial" panose="020B0604020202020204" pitchFamily="34" charset="0"/>
                        </a:rPr>
                        <a:t>COBERTURA.</a:t>
                      </a:r>
                    </a:p>
                    <a:p>
                      <a:pPr algn="just"/>
                      <a:r>
                        <a:rPr lang="es-MX" sz="1000" b="0" dirty="0">
                          <a:solidFill>
                            <a:srgbClr val="700705"/>
                          </a:solidFill>
                          <a:latin typeface="Arial" panose="020B0604020202020204" pitchFamily="34" charset="0"/>
                          <a:cs typeface="Arial" panose="020B0604020202020204" pitchFamily="34" charset="0"/>
                        </a:rPr>
                        <a:t>El Programa podrá dar cobertura a personas que radiquen en el Municipio de Ecatepec de Morelos, Estado de México, siempre y cuando cumplan con el objetivo general, en los siguientes rangos de edad:</a:t>
                      </a:r>
                    </a:p>
                    <a:p>
                      <a:pPr algn="just"/>
                      <a:endParaRPr lang="es-MX" sz="1000" b="0" dirty="0">
                        <a:solidFill>
                          <a:srgbClr val="700705"/>
                        </a:solidFill>
                        <a:latin typeface="Arial" panose="020B0604020202020204" pitchFamily="34" charset="0"/>
                        <a:cs typeface="Arial" panose="020B0604020202020204" pitchFamily="34" charset="0"/>
                      </a:endParaRPr>
                    </a:p>
                    <a:p>
                      <a:pPr marL="228600" indent="-228600" algn="just">
                        <a:buAutoNum type="alphaUcParenR"/>
                      </a:pPr>
                      <a:r>
                        <a:rPr lang="es-MX" sz="1000" b="0" dirty="0">
                          <a:solidFill>
                            <a:srgbClr val="700705"/>
                          </a:solidFill>
                          <a:latin typeface="Arial" panose="020B0604020202020204" pitchFamily="34" charset="0"/>
                          <a:cs typeface="Arial" panose="020B0604020202020204" pitchFamily="34" charset="0"/>
                        </a:rPr>
                        <a:t>Mantenimiento Urbano 50 Beneficiarios de 18 años hasta 60 años 11 meses de edad, que habiten en el Municipio de Ecatepec de Morelos, Estado de México, que deseen prestar un servicio social a la comunidad, que cuenten con la habilidad para realizar el  oficio de pintura,  que sepan leer y escribir, y/o interesados en realizar actividades de mejora de la infraestructura urbana y del espacio público.</a:t>
                      </a:r>
                    </a:p>
                    <a:p>
                      <a:pPr marL="228600" indent="-228600" algn="just">
                        <a:buAutoNum type="alphaUcParenR"/>
                      </a:pPr>
                      <a:endParaRPr lang="es-MX" sz="1000" b="0" dirty="0">
                        <a:solidFill>
                          <a:srgbClr val="700705"/>
                        </a:solidFill>
                        <a:latin typeface="Arial" panose="020B0604020202020204" pitchFamily="34" charset="0"/>
                        <a:cs typeface="Arial" panose="020B0604020202020204" pitchFamily="34" charset="0"/>
                      </a:endParaRPr>
                    </a:p>
                    <a:p>
                      <a:pPr algn="just"/>
                      <a:r>
                        <a:rPr lang="es-MX" sz="1000" b="0" dirty="0">
                          <a:solidFill>
                            <a:srgbClr val="700705"/>
                          </a:solidFill>
                          <a:latin typeface="Arial" panose="020B0604020202020204" pitchFamily="34" charset="0"/>
                          <a:cs typeface="Arial" panose="020B0604020202020204" pitchFamily="34" charset="0"/>
                        </a:rPr>
                        <a:t>B) Arte urbano 50 Beneficiarios de 18 años hasta 60 años 11 meses de edad, que habiten en el Municipio de Ecatepec de Morelos, Estado de México, que deseen prestar un servicio social a la comunidad, que cuenten con la habilidad  para la  realización de murales y expresiones artísticas urbanas y/o rotulismo, que sepan leer y escribir.</a:t>
                      </a:r>
                    </a:p>
                  </a:txBody>
                  <a:tcPr>
                    <a:noFill/>
                  </a:tcPr>
                </a:tc>
                <a:extLst>
                  <a:ext uri="{0D108BD9-81ED-4DB2-BD59-A6C34878D82A}">
                    <a16:rowId xmlns:a16="http://schemas.microsoft.com/office/drawing/2014/main" val="2773408159"/>
                  </a:ext>
                </a:extLst>
              </a:tr>
              <a:tr h="818077">
                <a:tc>
                  <a:txBody>
                    <a:bodyPr/>
                    <a:lstStyle/>
                    <a:p>
                      <a:pPr algn="just"/>
                      <a:r>
                        <a:rPr lang="es-MX" sz="1000" b="1" dirty="0">
                          <a:solidFill>
                            <a:srgbClr val="700705"/>
                          </a:solidFill>
                          <a:latin typeface="Arial" panose="020B0604020202020204" pitchFamily="34" charset="0"/>
                          <a:cs typeface="Arial" panose="020B0604020202020204" pitchFamily="34" charset="0"/>
                        </a:rPr>
                        <a:t>TIPO DE APOYO.</a:t>
                      </a:r>
                    </a:p>
                    <a:p>
                      <a:pPr algn="just"/>
                      <a:r>
                        <a:rPr lang="es-MX" sz="1000" b="0" dirty="0">
                          <a:solidFill>
                            <a:srgbClr val="700705"/>
                          </a:solidFill>
                          <a:latin typeface="Arial" panose="020B0604020202020204" pitchFamily="34" charset="0"/>
                          <a:cs typeface="Arial" panose="020B0604020202020204" pitchFamily="34" charset="0"/>
                        </a:rPr>
                        <a:t>- Mantenimiento Urbano Hasta 50 Beneficiarios del programa tendrán acceso a un apoyo económico de carácter asistencial, no remunerativo por la realización de sus actividades de manera quincenal  , en 1(uno) y hasta en 9 (nueve) ocasiones.</a:t>
                      </a:r>
                    </a:p>
                    <a:p>
                      <a:pPr algn="just"/>
                      <a:endParaRPr lang="es-MX" sz="1000" b="0" dirty="0">
                        <a:solidFill>
                          <a:srgbClr val="700705"/>
                        </a:solidFill>
                        <a:latin typeface="Arial" panose="020B0604020202020204" pitchFamily="34" charset="0"/>
                        <a:cs typeface="Arial" panose="020B0604020202020204" pitchFamily="34" charset="0"/>
                      </a:endParaRPr>
                    </a:p>
                    <a:p>
                      <a:pPr algn="just"/>
                      <a:r>
                        <a:rPr lang="es-MX" sz="1000" b="0" dirty="0">
                          <a:solidFill>
                            <a:srgbClr val="700705"/>
                          </a:solidFill>
                          <a:latin typeface="Arial" panose="020B0604020202020204" pitchFamily="34" charset="0"/>
                          <a:cs typeface="Arial" panose="020B0604020202020204" pitchFamily="34" charset="0"/>
                        </a:rPr>
                        <a:t>- Arte urbano Hasta 50 Beneficiarios del programa tendrán acceso a un apoyo económico de carácter asistencial, no remunerativo por la realización de sus actividades de manera quincenal  , en 1(uno) y hasta en 24 (veinticuatro) ocasiones.</a:t>
                      </a:r>
                    </a:p>
                    <a:p>
                      <a:pPr algn="just"/>
                      <a:endParaRPr lang="es-MX" sz="1000" b="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830405366"/>
                  </a:ext>
                </a:extLst>
              </a:tr>
              <a:tr h="991578">
                <a:tc>
                  <a:txBody>
                    <a:bodyPr/>
                    <a:lstStyle/>
                    <a:p>
                      <a:pPr algn="just"/>
                      <a:r>
                        <a:rPr lang="es-MX" sz="1000" b="1" dirty="0">
                          <a:solidFill>
                            <a:srgbClr val="700705"/>
                          </a:solidFill>
                          <a:latin typeface="Arial" panose="020B0604020202020204" pitchFamily="34" charset="0"/>
                          <a:cs typeface="Arial" panose="020B0604020202020204" pitchFamily="34" charset="0"/>
                        </a:rPr>
                        <a:t>MONTO .</a:t>
                      </a:r>
                    </a:p>
                    <a:p>
                      <a:pPr algn="just"/>
                      <a:r>
                        <a:rPr lang="es-MX" sz="1000" b="1" dirty="0">
                          <a:solidFill>
                            <a:srgbClr val="700705"/>
                          </a:solidFill>
                          <a:latin typeface="Arial" panose="020B0604020202020204" pitchFamily="34" charset="0"/>
                          <a:cs typeface="Arial" panose="020B0604020202020204" pitchFamily="34" charset="0"/>
                        </a:rPr>
                        <a:t>- Mantenimiento Urbano en 1 (uno)  y hasta 9 (nueve) apoyos económicos de carácter asistencial quincenales de $4,182.00 (cuatro mil ciento ochenta y dos  pesos 00/M.N). </a:t>
                      </a:r>
                    </a:p>
                    <a:p>
                      <a:pPr algn="just"/>
                      <a:endParaRPr lang="es-MX" sz="1000" b="1" dirty="0">
                        <a:solidFill>
                          <a:srgbClr val="700705"/>
                        </a:solidFill>
                        <a:latin typeface="Arial" panose="020B0604020202020204" pitchFamily="34" charset="0"/>
                        <a:cs typeface="Arial" panose="020B0604020202020204" pitchFamily="34" charset="0"/>
                      </a:endParaRPr>
                    </a:p>
                    <a:p>
                      <a:pPr algn="just"/>
                      <a:r>
                        <a:rPr lang="es-MX" sz="1000" b="1" dirty="0">
                          <a:solidFill>
                            <a:srgbClr val="700705"/>
                          </a:solidFill>
                          <a:latin typeface="Arial" panose="020B0604020202020204" pitchFamily="34" charset="0"/>
                          <a:cs typeface="Arial" panose="020B0604020202020204" pitchFamily="34" charset="0"/>
                        </a:rPr>
                        <a:t>- Arte Urbano en 1 (uno)  y hasta 24 (veinticuatro) apoyos económicos de carácter asistencial quincenales de $4,182.00 (cuatro mil ciento ochenta y dos  pesos 00/M.N). </a:t>
                      </a:r>
                    </a:p>
                  </a:txBody>
                  <a:tcPr>
                    <a:noFill/>
                  </a:tcPr>
                </a:tc>
                <a:extLst>
                  <a:ext uri="{0D108BD9-81ED-4DB2-BD59-A6C34878D82A}">
                    <a16:rowId xmlns:a16="http://schemas.microsoft.com/office/drawing/2014/main" val="4004730427"/>
                  </a:ext>
                </a:extLst>
              </a:tr>
            </a:tbl>
          </a:graphicData>
        </a:graphic>
      </p:graphicFrame>
      <p:graphicFrame>
        <p:nvGraphicFramePr>
          <p:cNvPr id="14" name="Tabla 14">
            <a:extLst>
              <a:ext uri="{FF2B5EF4-FFF2-40B4-BE49-F238E27FC236}">
                <a16:creationId xmlns:a16="http://schemas.microsoft.com/office/drawing/2014/main" id="{AAD4DB9D-4A56-36FC-ED98-C9A43C2784F7}"/>
              </a:ext>
            </a:extLst>
          </p:cNvPr>
          <p:cNvGraphicFramePr>
            <a:graphicFrameLocks noGrp="1"/>
          </p:cNvGraphicFramePr>
          <p:nvPr>
            <p:extLst>
              <p:ext uri="{D42A27DB-BD31-4B8C-83A1-F6EECF244321}">
                <p14:modId xmlns:p14="http://schemas.microsoft.com/office/powerpoint/2010/main" val="3679689686"/>
              </p:ext>
            </p:extLst>
          </p:nvPr>
        </p:nvGraphicFramePr>
        <p:xfrm>
          <a:off x="6096000" y="965361"/>
          <a:ext cx="6096000" cy="6703953"/>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19927258"/>
                    </a:ext>
                  </a:extLst>
                </a:gridCol>
              </a:tblGrid>
              <a:tr h="4108883">
                <a:tc>
                  <a:txBody>
                    <a:bodyPr/>
                    <a:lstStyle/>
                    <a:p>
                      <a:pPr marL="0" indent="0" algn="just">
                        <a:buNone/>
                      </a:pPr>
                      <a:r>
                        <a:rPr lang="es-MX" sz="1000" dirty="0">
                          <a:solidFill>
                            <a:srgbClr val="700705"/>
                          </a:solidFill>
                          <a:latin typeface="Arial" panose="020B0604020202020204" pitchFamily="34" charset="0"/>
                          <a:cs typeface="Arial" panose="020B0604020202020204" pitchFamily="34" charset="0"/>
                        </a:rPr>
                        <a:t>ACTIVIDADES A REALIZAR EN CASO DE SER BENEFICIARIO (A):</a:t>
                      </a:r>
                    </a:p>
                    <a:p>
                      <a:pPr marL="0" indent="0" algn="just">
                        <a:buNone/>
                      </a:pPr>
                      <a:endParaRPr lang="es-MX" sz="1000" b="0" dirty="0">
                        <a:solidFill>
                          <a:srgbClr val="700705"/>
                        </a:solidFill>
                        <a:latin typeface="Arial" panose="020B0604020202020204" pitchFamily="34" charset="0"/>
                        <a:cs typeface="Arial" panose="020B0604020202020204" pitchFamily="34" charset="0"/>
                      </a:endParaRPr>
                    </a:p>
                    <a:p>
                      <a:pPr marL="0" indent="0" algn="just">
                        <a:buNone/>
                      </a:pPr>
                      <a:r>
                        <a:rPr lang="es-MX" sz="1000" b="0" dirty="0">
                          <a:solidFill>
                            <a:srgbClr val="700705"/>
                          </a:solidFill>
                          <a:latin typeface="Arial" panose="020B0604020202020204" pitchFamily="34" charset="0"/>
                          <a:cs typeface="Arial" panose="020B0604020202020204" pitchFamily="34" charset="0"/>
                        </a:rPr>
                        <a:t>En caso de ser beneficiario, deberá realizar alguna de la siguientes actividades:</a:t>
                      </a:r>
                    </a:p>
                    <a:p>
                      <a:pPr marL="0" indent="0" algn="just">
                        <a:buNone/>
                      </a:pPr>
                      <a:endParaRPr lang="es-MX" sz="1000" b="0" dirty="0">
                        <a:solidFill>
                          <a:srgbClr val="700705"/>
                        </a:solidFill>
                        <a:latin typeface="Arial" panose="020B0604020202020204" pitchFamily="34" charset="0"/>
                        <a:cs typeface="Arial" panose="020B0604020202020204" pitchFamily="34" charset="0"/>
                      </a:endParaRPr>
                    </a:p>
                    <a:p>
                      <a:pPr marL="0" indent="0" algn="just">
                        <a:buNone/>
                      </a:pPr>
                      <a:r>
                        <a:rPr lang="es-MX" sz="1000" b="0" dirty="0">
                          <a:solidFill>
                            <a:srgbClr val="700705"/>
                          </a:solidFill>
                          <a:latin typeface="Arial" panose="020B0604020202020204" pitchFamily="34" charset="0"/>
                          <a:cs typeface="Arial" panose="020B0604020202020204" pitchFamily="34" charset="0"/>
                        </a:rPr>
                        <a:t>-Ejecutar acciones de mejoramiento, rehabilitación, mantenimiento de infraestructura urbana para el embellecimiento de espacios públicos en el Municipio de Ecatepec de Morelos.</a:t>
                      </a:r>
                    </a:p>
                    <a:p>
                      <a:pPr marL="171450" indent="-171450" algn="just">
                        <a:buFontTx/>
                        <a:buChar char="-"/>
                      </a:pPr>
                      <a:r>
                        <a:rPr lang="es-MX" sz="1000" b="0" dirty="0">
                          <a:solidFill>
                            <a:srgbClr val="700705"/>
                          </a:solidFill>
                          <a:latin typeface="Arial" panose="020B0604020202020204" pitchFamily="34" charset="0"/>
                          <a:cs typeface="Arial" panose="020B0604020202020204" pitchFamily="34" charset="0"/>
                        </a:rPr>
                        <a:t>Realización de murales y expresiones artísticas urbanas y rotulismo,</a:t>
                      </a:r>
                    </a:p>
                    <a:p>
                      <a:pPr marL="171450" indent="-171450" algn="just">
                        <a:buFontTx/>
                        <a:buChar char="-"/>
                      </a:pPr>
                      <a:r>
                        <a:rPr lang="es-MX" sz="1000" b="0" dirty="0">
                          <a:solidFill>
                            <a:srgbClr val="700705"/>
                          </a:solidFill>
                          <a:latin typeface="Arial" panose="020B0604020202020204" pitchFamily="34" charset="0"/>
                          <a:cs typeface="Arial" panose="020B0604020202020204" pitchFamily="34" charset="0"/>
                        </a:rPr>
                        <a:t>Poner en práctica los conocimientos laborales de los siguientes oficios:</a:t>
                      </a:r>
                    </a:p>
                    <a:p>
                      <a:pPr marL="171450" indent="-171450" algn="just">
                        <a:buFontTx/>
                        <a:buChar char="-"/>
                      </a:pPr>
                      <a:r>
                        <a:rPr lang="es-MX" sz="1000" b="0" dirty="0">
                          <a:solidFill>
                            <a:srgbClr val="700705"/>
                          </a:solidFill>
                          <a:latin typeface="Arial" panose="020B0604020202020204" pitchFamily="34" charset="0"/>
                          <a:cs typeface="Arial" panose="020B0604020202020204" pitchFamily="34" charset="0"/>
                        </a:rPr>
                        <a:t>Pintor, Rotulista, Muralista, o bien, ciudadanas y ciudadanos interesados en realizar intervenciones culturales y de mantenimiento en el espacio público.</a:t>
                      </a:r>
                    </a:p>
                    <a:p>
                      <a:pPr marL="0" indent="0" algn="just">
                        <a:buFontTx/>
                        <a:buNone/>
                      </a:pPr>
                      <a:endParaRPr lang="es-MX" sz="1000" b="0" dirty="0">
                        <a:solidFill>
                          <a:srgbClr val="700705"/>
                        </a:solidFill>
                        <a:latin typeface="Arial" panose="020B0604020202020204" pitchFamily="34" charset="0"/>
                        <a:cs typeface="Arial" panose="020B0604020202020204" pitchFamily="34" charset="0"/>
                      </a:endParaRPr>
                    </a:p>
                    <a:p>
                      <a:pPr marL="0" indent="0" algn="just">
                        <a:buNone/>
                      </a:pPr>
                      <a:endParaRPr lang="es-MX" sz="1000" b="0" dirty="0">
                        <a:solidFill>
                          <a:srgbClr val="700705"/>
                        </a:solidFill>
                        <a:latin typeface="Arial" panose="020B0604020202020204" pitchFamily="34" charset="0"/>
                        <a:cs typeface="Arial" panose="020B0604020202020204" pitchFamily="34" charset="0"/>
                      </a:endParaRPr>
                    </a:p>
                    <a:p>
                      <a:pPr algn="just"/>
                      <a:r>
                        <a:rPr lang="es-MX" sz="1000" dirty="0">
                          <a:solidFill>
                            <a:srgbClr val="700705"/>
                          </a:solidFill>
                          <a:latin typeface="Arial" panose="020B0604020202020204" pitchFamily="34" charset="0"/>
                          <a:cs typeface="Arial" panose="020B0604020202020204" pitchFamily="34" charset="0"/>
                        </a:rPr>
                        <a:t>REQUISITOS PARA EL REGISTRO.</a:t>
                      </a:r>
                    </a:p>
                    <a:p>
                      <a:pPr algn="just"/>
                      <a:endParaRPr lang="es-MX" sz="1000" dirty="0">
                        <a:solidFill>
                          <a:srgbClr val="700705"/>
                        </a:solidFill>
                        <a:latin typeface="Arial" panose="020B0604020202020204" pitchFamily="34" charset="0"/>
                        <a:cs typeface="Arial" panose="020B0604020202020204" pitchFamily="34" charset="0"/>
                      </a:endParaRP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Residir en el Municipio de Ecatepec de Morelos, Estado de México;</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Tener de</a:t>
                      </a:r>
                      <a:r>
                        <a:rPr lang="es-MX" sz="1000" b="0" baseline="0" dirty="0">
                          <a:solidFill>
                            <a:srgbClr val="700705"/>
                          </a:solidFill>
                          <a:latin typeface="Arial" panose="020B0604020202020204" pitchFamily="34" charset="0"/>
                          <a:cs typeface="Arial" panose="020B0604020202020204" pitchFamily="34" charset="0"/>
                        </a:rPr>
                        <a:t> </a:t>
                      </a:r>
                      <a:r>
                        <a:rPr lang="es-MX" sz="1000" b="0" cap="none" spc="0" dirty="0">
                          <a:ln w="0"/>
                          <a:solidFill>
                            <a:srgbClr val="700705"/>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entre 18  años y 60 años 11 meses de edad;</a:t>
                      </a:r>
                      <a:endParaRPr lang="es-MX" sz="1000" b="0" dirty="0">
                        <a:solidFill>
                          <a:srgbClr val="700705"/>
                        </a:solidFill>
                        <a:latin typeface="Arial" panose="020B0604020202020204" pitchFamily="34" charset="0"/>
                        <a:cs typeface="Arial" panose="020B0604020202020204" pitchFamily="34" charset="0"/>
                      </a:endParaRP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 Estudio socioeconómico realizado por la Subdirección de Bienestar Social del SMDIF ;</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Llenar el Formato de Registro, debidamente requisitado;</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Presentar CURP;</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Presentar el Acta de nacimiento; </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Presentar original y copia de identificación oficial vigente, que contenga fotografía;</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Presentar original y copia del comprobante de domicilio del municipio de Ecatepec de Morelos   agua, luz, teléfono y gas natural; en caso de no contar con comprobante de domicilio (se podrá presentar constancia domiciliaria emitida por las autoridades municipales)  no mayor a 3 meses, </a:t>
                      </a: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endParaRPr lang="es-MX" sz="1000" b="0" dirty="0">
                        <a:solidFill>
                          <a:srgbClr val="700705"/>
                        </a:solidFill>
                        <a:latin typeface="Arial" panose="020B0604020202020204" pitchFamily="34" charset="0"/>
                        <a:cs typeface="Arial" panose="020B0604020202020204" pitchFamily="34" charset="0"/>
                      </a:endParaRPr>
                    </a:p>
                    <a:p>
                      <a:pPr marL="228600" marR="0" indent="-228600" algn="just" defTabSz="914400" rtl="0" eaLnBrk="1" fontAlgn="auto" latinLnBrk="0" hangingPunct="1">
                        <a:lnSpc>
                          <a:spcPct val="100000"/>
                        </a:lnSpc>
                        <a:spcBef>
                          <a:spcPts val="0"/>
                        </a:spcBef>
                        <a:spcAft>
                          <a:spcPts val="0"/>
                        </a:spcAft>
                        <a:buClrTx/>
                        <a:buSzTx/>
                        <a:buFontTx/>
                        <a:buAutoNum type="arabicPeriod"/>
                        <a:tabLst/>
                        <a:defRPr/>
                      </a:pPr>
                      <a:r>
                        <a:rPr lang="es-MX" sz="1000" b="0" dirty="0">
                          <a:solidFill>
                            <a:srgbClr val="700705"/>
                          </a:solidFill>
                          <a:latin typeface="Arial" panose="020B0604020202020204" pitchFamily="34" charset="0"/>
                          <a:cs typeface="Arial" panose="020B0604020202020204" pitchFamily="34" charset="0"/>
                        </a:rPr>
                        <a:t>Contar con una cuenta aperturada en cualquier Institución autorizada y proporcionar la clabe interbancaria de la misma;  </a:t>
                      </a:r>
                    </a:p>
                    <a:p>
                      <a:pPr marL="0" marR="0" indent="0" algn="just" defTabSz="914400" rtl="0" eaLnBrk="1" fontAlgn="auto" latinLnBrk="0" hangingPunct="1">
                        <a:lnSpc>
                          <a:spcPct val="100000"/>
                        </a:lnSpc>
                        <a:spcBef>
                          <a:spcPts val="0"/>
                        </a:spcBef>
                        <a:spcAft>
                          <a:spcPts val="0"/>
                        </a:spcAft>
                        <a:buClrTx/>
                        <a:buSzTx/>
                        <a:buFontTx/>
                        <a:buNone/>
                        <a:tabLst/>
                        <a:defRPr/>
                      </a:pPr>
                      <a:r>
                        <a:rPr lang="es-MX" sz="1000" b="0" dirty="0">
                          <a:solidFill>
                            <a:srgbClr val="700705"/>
                          </a:solidFill>
                          <a:latin typeface="Arial" panose="020B0604020202020204" pitchFamily="34" charset="0"/>
                          <a:cs typeface="Arial" panose="020B0604020202020204" pitchFamily="34" charset="0"/>
                        </a:rPr>
                        <a:t>10. Contar con habilidades para realizar alguno de los siguientes oficios:</a:t>
                      </a:r>
                    </a:p>
                    <a:p>
                      <a:pPr marL="0" marR="0" indent="0" algn="just" defTabSz="914400" rtl="0" eaLnBrk="1" fontAlgn="auto" latinLnBrk="0" hangingPunct="1">
                        <a:lnSpc>
                          <a:spcPct val="100000"/>
                        </a:lnSpc>
                        <a:spcBef>
                          <a:spcPts val="0"/>
                        </a:spcBef>
                        <a:spcAft>
                          <a:spcPts val="0"/>
                        </a:spcAft>
                        <a:buClrTx/>
                        <a:buSzTx/>
                        <a:buFontTx/>
                        <a:buNone/>
                        <a:tabLst/>
                        <a:defRPr/>
                      </a:pPr>
                      <a:endParaRPr lang="es-MX" sz="1000" b="0" dirty="0">
                        <a:solidFill>
                          <a:srgbClr val="700705"/>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MX" sz="1000" b="0" dirty="0">
                          <a:solidFill>
                            <a:srgbClr val="700705"/>
                          </a:solidFill>
                          <a:latin typeface="Arial" panose="020B0604020202020204" pitchFamily="34" charset="0"/>
                          <a:cs typeface="Arial" panose="020B0604020202020204" pitchFamily="34" charset="0"/>
                        </a:rPr>
                        <a:t>-    Pintor</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MX" sz="1000" b="0" dirty="0">
                          <a:solidFill>
                            <a:srgbClr val="700705"/>
                          </a:solidFill>
                          <a:latin typeface="Arial" panose="020B0604020202020204" pitchFamily="34" charset="0"/>
                          <a:cs typeface="Arial" panose="020B0604020202020204" pitchFamily="34" charset="0"/>
                        </a:rPr>
                        <a:t>Rotulista</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MX" sz="1000" b="0" dirty="0">
                          <a:solidFill>
                            <a:srgbClr val="700705"/>
                          </a:solidFill>
                          <a:latin typeface="Arial" panose="020B0604020202020204" pitchFamily="34" charset="0"/>
                          <a:cs typeface="Arial" panose="020B0604020202020204" pitchFamily="34" charset="0"/>
                        </a:rPr>
                        <a:t>Muralista; y </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MX" sz="1000" b="0" dirty="0">
                          <a:solidFill>
                            <a:srgbClr val="700705"/>
                          </a:solidFill>
                          <a:latin typeface="Arial" panose="020B0604020202020204" pitchFamily="34" charset="0"/>
                          <a:cs typeface="Arial" panose="020B0604020202020204" pitchFamily="34" charset="0"/>
                        </a:rPr>
                        <a:t>Ciudadanas y Ciudadanos interesados en realizar intervenciones culturales y de mantenimiento en el espacio público;</a:t>
                      </a:r>
                    </a:p>
                    <a:p>
                      <a:pPr marL="228600" marR="0" indent="-228600" algn="just" defTabSz="914400" rtl="0" eaLnBrk="1" fontAlgn="auto" latinLnBrk="0" hangingPunct="1">
                        <a:lnSpc>
                          <a:spcPct val="100000"/>
                        </a:lnSpc>
                        <a:spcBef>
                          <a:spcPts val="0"/>
                        </a:spcBef>
                        <a:spcAft>
                          <a:spcPts val="0"/>
                        </a:spcAft>
                        <a:buClrTx/>
                        <a:buSzTx/>
                        <a:buFontTx/>
                        <a:buAutoNum type="alphaLcParenR"/>
                        <a:tabLst/>
                        <a:defRPr/>
                      </a:pPr>
                      <a:endParaRPr lang="es-MX" sz="10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000" b="0" dirty="0">
                          <a:solidFill>
                            <a:srgbClr val="700705"/>
                          </a:solidFill>
                          <a:latin typeface="Arial" panose="020B0604020202020204" pitchFamily="34" charset="0"/>
                          <a:cs typeface="Arial" panose="020B0604020202020204" pitchFamily="34" charset="0"/>
                        </a:rPr>
                        <a:t>11. Saber leer y escribir.</a:t>
                      </a:r>
                    </a:p>
                    <a:p>
                      <a:pPr marL="0" indent="0" algn="just">
                        <a:buNone/>
                      </a:pPr>
                      <a:endParaRPr lang="es-MX" sz="1200" b="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239319290"/>
                  </a:ext>
                </a:extLst>
              </a:tr>
              <a:tr h="314411">
                <a:tc>
                  <a:txBody>
                    <a:bodyPr/>
                    <a:lstStyle/>
                    <a:p>
                      <a:pPr algn="just"/>
                      <a:endParaRPr lang="es-MX" sz="110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461405475"/>
                  </a:ext>
                </a:extLst>
              </a:tr>
              <a:tr h="314411">
                <a:tc>
                  <a:txBody>
                    <a:bodyPr/>
                    <a:lstStyle/>
                    <a:p>
                      <a:pPr algn="just"/>
                      <a:endParaRPr lang="es-MX" sz="110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560860279"/>
                  </a:ext>
                </a:extLst>
              </a:tr>
              <a:tr h="314411">
                <a:tc>
                  <a:txBody>
                    <a:bodyPr/>
                    <a:lstStyle/>
                    <a:p>
                      <a:pPr algn="just"/>
                      <a:endParaRPr lang="es-MX" sz="800" b="1"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941983926"/>
                  </a:ext>
                </a:extLst>
              </a:tr>
            </a:tbl>
          </a:graphicData>
        </a:graphic>
      </p:graphicFrame>
      <p:pic>
        <p:nvPicPr>
          <p:cNvPr id="7" name="WordPictureWatermark26960655" descr="Nomenclatura DIF 2026"/>
          <p:cNvPicPr>
            <a:picLocks noChangeAspect="1" noChangeArrowheads="1"/>
          </p:cNvPicPr>
          <p:nvPr/>
        </p:nvPicPr>
        <p:blipFill>
          <a:blip r:embed="rId3">
            <a:extLst>
              <a:ext uri="{28A0092B-C50C-407E-A947-70E740481C1C}">
                <a14:useLocalDpi xmlns:a14="http://schemas.microsoft.com/office/drawing/2010/main" val="0"/>
              </a:ext>
            </a:extLst>
          </a:blip>
          <a:srcRect r="30643" b="91075"/>
          <a:stretch>
            <a:fillRect/>
          </a:stretch>
        </p:blipFill>
        <p:spPr bwMode="auto">
          <a:xfrm>
            <a:off x="76200" y="145079"/>
            <a:ext cx="4527550" cy="869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4024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48FDEF-33FB-64C2-688E-52695C30F44E}"/>
              </a:ext>
            </a:extLst>
          </p:cNvPr>
          <p:cNvSpPr txBox="1"/>
          <p:nvPr/>
        </p:nvSpPr>
        <p:spPr>
          <a:xfrm>
            <a:off x="4646612" y="510737"/>
            <a:ext cx="7295017" cy="769441"/>
          </a:xfrm>
          <a:prstGeom prst="rect">
            <a:avLst/>
          </a:prstGeom>
          <a:noFill/>
        </p:spPr>
        <p:txBody>
          <a:bodyPr wrap="square">
            <a:spAutoFit/>
          </a:bodyPr>
          <a:lstStyle/>
          <a:p>
            <a:pPr algn="ctr"/>
            <a:r>
              <a:rPr lang="es-MX" sz="28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Programa "Enchulando el Espacio Público”.</a:t>
            </a:r>
          </a:p>
          <a:p>
            <a:pPr algn="ctr"/>
            <a:r>
              <a:rPr lang="es-MX" sz="1600" dirty="0">
                <a:ln w="0"/>
                <a:solidFill>
                  <a:srgbClr val="700705"/>
                </a:solidFill>
                <a:effectLst>
                  <a:outerShdw blurRad="38100" dist="25400" dir="5400000" algn="ctr" rotWithShape="0">
                    <a:srgbClr val="6E747A">
                      <a:alpha val="43000"/>
                    </a:srgbClr>
                  </a:outerShdw>
                </a:effectLst>
                <a:latin typeface="Arial" panose="020B0604020202020204" pitchFamily="34" charset="0"/>
                <a:ea typeface="Brush Script MT" panose="03060802040406070304" pitchFamily="66" charset="-122"/>
                <a:cs typeface="Arial" panose="020B0604020202020204" pitchFamily="34" charset="0"/>
              </a:rPr>
              <a:t> .</a:t>
            </a:r>
          </a:p>
        </p:txBody>
      </p:sp>
      <p:graphicFrame>
        <p:nvGraphicFramePr>
          <p:cNvPr id="5" name="Tabla 14">
            <a:extLst>
              <a:ext uri="{FF2B5EF4-FFF2-40B4-BE49-F238E27FC236}">
                <a16:creationId xmlns:a16="http://schemas.microsoft.com/office/drawing/2014/main" id="{1D7F28C6-7666-BD99-8CE7-4E9D0397FE00}"/>
              </a:ext>
            </a:extLst>
          </p:cNvPr>
          <p:cNvGraphicFramePr>
            <a:graphicFrameLocks noGrp="1"/>
          </p:cNvGraphicFramePr>
          <p:nvPr>
            <p:extLst>
              <p:ext uri="{D42A27DB-BD31-4B8C-83A1-F6EECF244321}">
                <p14:modId xmlns:p14="http://schemas.microsoft.com/office/powerpoint/2010/main" val="4187165452"/>
              </p:ext>
            </p:extLst>
          </p:nvPr>
        </p:nvGraphicFramePr>
        <p:xfrm>
          <a:off x="363415" y="1938997"/>
          <a:ext cx="5146431" cy="3298494"/>
        </p:xfrm>
        <a:graphic>
          <a:graphicData uri="http://schemas.openxmlformats.org/drawingml/2006/table">
            <a:tbl>
              <a:tblPr firstRow="1" bandRow="1">
                <a:tableStyleId>{5C22544A-7EE6-4342-B048-85BDC9FD1C3A}</a:tableStyleId>
              </a:tblPr>
              <a:tblGrid>
                <a:gridCol w="5146431">
                  <a:extLst>
                    <a:ext uri="{9D8B030D-6E8A-4147-A177-3AD203B41FA5}">
                      <a16:colId xmlns:a16="http://schemas.microsoft.com/office/drawing/2014/main" val="219927258"/>
                    </a:ext>
                  </a:extLst>
                </a:gridCol>
              </a:tblGrid>
              <a:tr h="3298494">
                <a:tc>
                  <a:txBody>
                    <a:bodyPr/>
                    <a:lstStyle/>
                    <a:p>
                      <a:pPr marL="0" indent="0" algn="just">
                        <a:buNone/>
                      </a:pPr>
                      <a:endParaRPr lang="es-MX" sz="1200" b="0" dirty="0">
                        <a:solidFill>
                          <a:srgbClr val="700705"/>
                        </a:solidFill>
                        <a:latin typeface="Arial" panose="020B0604020202020204" pitchFamily="34" charset="0"/>
                        <a:cs typeface="Arial" panose="020B0604020202020204" pitchFamily="34" charset="0"/>
                      </a:endParaRPr>
                    </a:p>
                    <a:p>
                      <a:pPr marL="0" indent="0" algn="just">
                        <a:buNone/>
                      </a:pPr>
                      <a:r>
                        <a:rPr lang="es-MX" sz="1200" b="0" dirty="0">
                          <a:solidFill>
                            <a:srgbClr val="700705"/>
                          </a:solidFill>
                          <a:latin typeface="Arial" panose="020B0604020202020204" pitchFamily="34" charset="0"/>
                          <a:cs typeface="Arial" panose="020B0604020202020204" pitchFamily="34" charset="0"/>
                        </a:rPr>
                        <a:t>Los datos personales que se recaben como requisitos serán protegidos de conformidad con los dispuesto en la Ley de Transparencia y Acceso a la Información Pública del Estado de México y Municipios; en la Ley de Protección de Datos Personales del Estado de México y demás  normatividad aplicable. </a:t>
                      </a:r>
                    </a:p>
                    <a:p>
                      <a:pPr marL="0" indent="0" algn="just">
                        <a:buNone/>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200" b="0" dirty="0">
                          <a:solidFill>
                            <a:srgbClr val="700705"/>
                          </a:solidFill>
                          <a:latin typeface="Arial" panose="020B0604020202020204" pitchFamily="34" charset="0"/>
                          <a:cs typeface="Arial" panose="020B0604020202020204" pitchFamily="34" charset="0"/>
                        </a:rPr>
                        <a:t>Toda persona tiene derecho a registrarse en el Programa, siempre y cuando cumpla con los requisitos establecidos en las reglas de operación, el trámite es gratuito y no significa necesariamente su incorporación al mismo.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b="0" dirty="0">
                        <a:solidFill>
                          <a:srgbClr val="700705"/>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MX" sz="1200" dirty="0">
                        <a:solidFill>
                          <a:srgbClr val="700705"/>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239319290"/>
                  </a:ext>
                </a:extLst>
              </a:tr>
            </a:tbl>
          </a:graphicData>
        </a:graphic>
      </p:graphicFrame>
      <p:sp>
        <p:nvSpPr>
          <p:cNvPr id="7" name="CuadroTexto 6">
            <a:extLst>
              <a:ext uri="{FF2B5EF4-FFF2-40B4-BE49-F238E27FC236}">
                <a16:creationId xmlns:a16="http://schemas.microsoft.com/office/drawing/2014/main" id="{6E98541A-66F8-A8DD-BB74-40BE75466E0A}"/>
              </a:ext>
            </a:extLst>
          </p:cNvPr>
          <p:cNvSpPr txBox="1"/>
          <p:nvPr/>
        </p:nvSpPr>
        <p:spPr>
          <a:xfrm>
            <a:off x="5732585" y="2087994"/>
            <a:ext cx="6096000" cy="4431983"/>
          </a:xfrm>
          <a:prstGeom prst="rect">
            <a:avLst/>
          </a:prstGeom>
          <a:noFill/>
        </p:spPr>
        <p:txBody>
          <a:bodyPr wrap="square">
            <a:spAutoFit/>
          </a:bodyPr>
          <a:lstStyle/>
          <a:p>
            <a:pPr algn="just"/>
            <a:r>
              <a:rPr lang="es-MX" sz="1200" b="0" dirty="0">
                <a:solidFill>
                  <a:srgbClr val="700705"/>
                </a:solidFill>
                <a:latin typeface="Arial" panose="020B0604020202020204" pitchFamily="34" charset="0"/>
                <a:cs typeface="Arial" panose="020B0604020202020204" pitchFamily="34" charset="0"/>
              </a:rPr>
              <a:t>Los documento deberán ser entregados de manera personal en las Oficinas del Departamento de Programas Sociales adscrito a la Subdirección de Bienestar Social del SMDIF, ubicadas en Vía José López Portillo Km 1, esquina 20 de Noviembre y Miguel de la Mora, Colonia ejidal Emiliano Zapata, C. P 55020, Ecatepec de Morelos, Estado de México, en los siguientes horarios:</a:t>
            </a:r>
          </a:p>
          <a:p>
            <a:pPr algn="just"/>
            <a:endParaRPr lang="es-MX" sz="1200" dirty="0">
              <a:solidFill>
                <a:srgbClr val="700705"/>
              </a:solidFill>
              <a:latin typeface="Arial" panose="020B0604020202020204" pitchFamily="34" charset="0"/>
              <a:cs typeface="Arial" panose="020B0604020202020204" pitchFamily="34" charset="0"/>
            </a:endParaRPr>
          </a:p>
          <a:p>
            <a:pPr algn="just"/>
            <a:r>
              <a:rPr lang="es-MX" sz="1400" b="1" dirty="0">
                <a:solidFill>
                  <a:srgbClr val="700705"/>
                </a:solidFill>
                <a:latin typeface="Arial" panose="020B0604020202020204" pitchFamily="34" charset="0"/>
                <a:cs typeface="Arial" panose="020B0604020202020204" pitchFamily="34" charset="0"/>
              </a:rPr>
              <a:t>- 25 de febrero de 9:30 a 17:00 horas.</a:t>
            </a:r>
          </a:p>
          <a:p>
            <a:pPr algn="just"/>
            <a:r>
              <a:rPr lang="es-MX" sz="1400" b="1" dirty="0">
                <a:solidFill>
                  <a:srgbClr val="700705"/>
                </a:solidFill>
                <a:latin typeface="Arial" panose="020B0604020202020204" pitchFamily="34" charset="0"/>
                <a:cs typeface="Arial" panose="020B0604020202020204" pitchFamily="34" charset="0"/>
              </a:rPr>
              <a:t>- 26 y 27 de febrero de 9:30 a 17:00 horas.</a:t>
            </a:r>
          </a:p>
          <a:p>
            <a:pPr algn="just"/>
            <a:endParaRPr lang="es-MX" sz="1400" b="1" dirty="0">
              <a:solidFill>
                <a:srgbClr val="700705"/>
              </a:solidFill>
              <a:latin typeface="Arial" panose="020B0604020202020204" pitchFamily="34" charset="0"/>
              <a:cs typeface="Arial" panose="020B0604020202020204" pitchFamily="34" charset="0"/>
            </a:endParaRPr>
          </a:p>
          <a:p>
            <a:pPr algn="just"/>
            <a:endParaRPr lang="es-MX" sz="1400" b="1" dirty="0">
              <a:solidFill>
                <a:srgbClr val="700705"/>
              </a:solidFill>
              <a:latin typeface="Arial" panose="020B0604020202020204" pitchFamily="34" charset="0"/>
              <a:cs typeface="Arial" panose="020B0604020202020204" pitchFamily="34" charset="0"/>
            </a:endParaRPr>
          </a:p>
          <a:p>
            <a:pPr algn="just"/>
            <a:r>
              <a:rPr lang="es-MX" sz="1200" b="1" dirty="0">
                <a:solidFill>
                  <a:srgbClr val="700705"/>
                </a:solidFill>
                <a:latin typeface="Arial" panose="020B0604020202020204" pitchFamily="34" charset="0"/>
                <a:cs typeface="Arial" panose="020B0604020202020204" pitchFamily="34" charset="0"/>
              </a:rPr>
              <a:t>Ecatepec de Morelos, Estado de México a 24 de febrero de 2026.</a:t>
            </a:r>
          </a:p>
          <a:p>
            <a:pPr algn="just"/>
            <a:endParaRPr lang="es-MX" sz="14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endParaRPr lang="es-MX" sz="1000" b="1" dirty="0">
              <a:solidFill>
                <a:srgbClr val="700705"/>
              </a:solidFill>
              <a:latin typeface="Arial" panose="020B0604020202020204" pitchFamily="34" charset="0"/>
              <a:cs typeface="Arial" panose="020B0604020202020204" pitchFamily="34" charset="0"/>
            </a:endParaRPr>
          </a:p>
          <a:p>
            <a:pPr algn="just"/>
            <a:r>
              <a:rPr lang="es-MX" sz="1000" b="1" dirty="0">
                <a:solidFill>
                  <a:srgbClr val="700705"/>
                </a:solidFill>
                <a:latin typeface="Arial" panose="020B0604020202020204" pitchFamily="34" charset="0"/>
                <a:cs typeface="Arial" panose="020B0604020202020204" pitchFamily="34" charset="0"/>
              </a:rPr>
              <a:t>ESTE PROGRAMA ES PÚBLICO AJENO A CUALQUIER PARTIDO POLÍTICO. QUEDA PROHIBIDO SU USO PARA FINES DISTINTOS AL DESARROLLO SOCIAL. QUIEN HAGA USO INDEBIDO DE LOS RECURSOS DE ESTE PROGRAMA DEBERÁ SER DENUNCIADO Y SANCIONADO ANTE LAS AUTORIDADES CONFORME A LO QUE DISPONE LA LEY EN LA MATERIA. </a:t>
            </a:r>
          </a:p>
          <a:p>
            <a:endParaRPr lang="es-MX" dirty="0"/>
          </a:p>
        </p:txBody>
      </p:sp>
      <p:pic>
        <p:nvPicPr>
          <p:cNvPr id="6" name="WordPictureWatermark26960655" descr="Nomenclatura DIF 2026"/>
          <p:cNvPicPr>
            <a:picLocks noChangeAspect="1" noChangeArrowheads="1"/>
          </p:cNvPicPr>
          <p:nvPr/>
        </p:nvPicPr>
        <p:blipFill>
          <a:blip r:embed="rId2">
            <a:extLst>
              <a:ext uri="{28A0092B-C50C-407E-A947-70E740481C1C}">
                <a14:useLocalDpi xmlns:a14="http://schemas.microsoft.com/office/drawing/2010/main" val="0"/>
              </a:ext>
            </a:extLst>
          </a:blip>
          <a:srcRect r="30643" b="91075"/>
          <a:stretch>
            <a:fillRect/>
          </a:stretch>
        </p:blipFill>
        <p:spPr bwMode="auto">
          <a:xfrm>
            <a:off x="250371" y="460483"/>
            <a:ext cx="4527550" cy="869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786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3869</TotalTime>
  <Words>1304</Words>
  <Application>Microsoft Office PowerPoint</Application>
  <PresentationFormat>Panorámica</PresentationFormat>
  <Paragraphs>83</Paragraphs>
  <Slides>3</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Mariana Uribe Bernal</dc:creator>
  <cp:lastModifiedBy>Leslie Morales</cp:lastModifiedBy>
  <cp:revision>37</cp:revision>
  <cp:lastPrinted>2026-01-09T23:25:20Z</cp:lastPrinted>
  <dcterms:created xsi:type="dcterms:W3CDTF">2025-01-08T16:24:21Z</dcterms:created>
  <dcterms:modified xsi:type="dcterms:W3CDTF">2026-02-24T19:23:34Z</dcterms:modified>
</cp:coreProperties>
</file>